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9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870" y="14288"/>
            <a:ext cx="85725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Diagnóstico del Problema: Gestión de Ingreso de Vehículos al Taller - PepsiCo Chile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2671763"/>
            <a:ext cx="5143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Transformación Digital de Procesos Operativos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285750" y="3100388"/>
            <a:ext cx="5143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Análisis de la situación actual y propuesta de solución tecnológica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3785137"/>
            <a:ext cx="237244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/>
              <a:t>Integrantes: Felipe Donoso – Yordano Cartagena</a:t>
            </a:r>
          </a:p>
        </p:txBody>
      </p:sp>
      <p:sp>
        <p:nvSpPr>
          <p:cNvPr id="7" name="Text 4"/>
          <p:cNvSpPr/>
          <p:nvPr/>
        </p:nvSpPr>
        <p:spPr>
          <a:xfrm>
            <a:off x="285750" y="3985162"/>
            <a:ext cx="103233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/>
              <a:t>asignatura: Capstone</a:t>
            </a:r>
          </a:p>
        </p:txBody>
      </p:sp>
      <p:sp>
        <p:nvSpPr>
          <p:cNvPr id="9" name="Text 5"/>
          <p:cNvSpPr/>
          <p:nvPr/>
        </p:nvSpPr>
        <p:spPr>
          <a:xfrm>
            <a:off x="7557976" y="5193506"/>
            <a:ext cx="130027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Confidencial - PepsiCo Chile </a:t>
            </a:r>
            <a:endParaRPr lang="en-US" sz="732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B310960-0B23-801E-EED8-4C7B230AF853}"/>
              </a:ext>
            </a:extLst>
          </p:cNvPr>
          <p:cNvSpPr/>
          <p:nvPr/>
        </p:nvSpPr>
        <p:spPr>
          <a:xfrm>
            <a:off x="208377" y="4320918"/>
            <a:ext cx="189955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/>
              <a:t>Profesor: LUIS ALBERTO BRAVO YANES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23E5256-58CF-842E-C938-CE680473718E}"/>
              </a:ext>
            </a:extLst>
          </p:cNvPr>
          <p:cNvSpPr/>
          <p:nvPr/>
        </p:nvSpPr>
        <p:spPr>
          <a:xfrm>
            <a:off x="208377" y="4153040"/>
            <a:ext cx="68929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/>
              <a:t>Seccion: 004D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Contexto General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PepsiCo Chile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71600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81" y="1357313"/>
            <a:ext cx="21024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 flota de camiones a nivel nacional</a:t>
            </a:r>
            <a:endParaRPr lang="en-US" sz="83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50206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4344" y="1635919"/>
            <a:ext cx="24503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 sucursales desde Arica hasta Punta Arenas</a:t>
            </a:r>
            <a:endParaRPr lang="en-US" sz="83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928813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0063" y="1914525"/>
            <a:ext cx="23755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Taller en Santa Marta con 4 naves de trabajo</a:t>
            </a:r>
            <a:endParaRPr lang="en-US" sz="837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207419"/>
            <a:ext cx="160734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7922" y="2193131"/>
            <a:ext cx="18729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98% camiones eléctricos, 2% diésel</a:t>
            </a:r>
            <a:endParaRPr lang="en-US" sz="837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2486025"/>
            <a:ext cx="178594" cy="14287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35781" y="2471738"/>
            <a:ext cx="23489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Equipo de Flota dirigido por Alexis González</a:t>
            </a:r>
            <a:endParaRPr lang="en-US" sz="837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2850356"/>
            <a:ext cx="160734" cy="14287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17922" y="2750344"/>
            <a:ext cx="36254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Estructura: Gerencia, Subgerencia, Coordinadores de Zona (Norte, Metropolitana, Sur)</a:t>
            </a:r>
            <a:endParaRPr lang="en-US" sz="837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957263"/>
            <a:ext cx="428625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Situación Actual: Proceso Manual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Proceso Actual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78744"/>
            <a:ext cx="10715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4344" y="1364456"/>
            <a:ext cx="9529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Hojas de cálculo: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1417281" y="1364456"/>
            <a:ext cx="2595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Registro manual de ingresos, mantenimientos y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64344" y="1535906"/>
            <a:ext cx="1558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salidas de vehículos en Excel.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8800"/>
            <a:ext cx="125016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2203" y="1814513"/>
            <a:ext cx="6172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WhatsApp: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099440" y="1814513"/>
            <a:ext cx="30235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Comunicación informal entre mecánicos, supervisores y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482203" y="1985963"/>
            <a:ext cx="2775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administrativos. Envío de fotos de tareas realizadas.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78856"/>
            <a:ext cx="107156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4344" y="2264569"/>
            <a:ext cx="9531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Registros físicos: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417504" y="2264569"/>
            <a:ext cx="2513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Órdenes de trabajo en papel y documentación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464344" y="2436019"/>
            <a:ext cx="4365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manual.</a:t>
            </a:r>
            <a:endParaRPr lang="en-US" sz="83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28913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0063" y="2714625"/>
            <a:ext cx="1389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Coordinación telefónica: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1889382" y="2714625"/>
            <a:ext cx="20841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Agendamiento de mantenimientos vía 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500063" y="2886075"/>
            <a:ext cx="11520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llamadas o mensajes.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78969"/>
            <a:ext cx="142875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00063" y="3164681"/>
            <a:ext cx="13208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Falta de centralización: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1820931" y="3164681"/>
            <a:ext cx="19136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Información dispersa en diferentes 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500063" y="3336131"/>
            <a:ext cx="10352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medios y formatos.</a:t>
            </a:r>
            <a:endParaRPr lang="en-US" sz="837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957263"/>
            <a:ext cx="4286250" cy="1428750"/>
          </a:xfrm>
          <a:prstGeom prst="rect">
            <a:avLst/>
          </a:prstGeom>
        </p:spPr>
      </p:pic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528888"/>
            <a:ext cx="42862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Problemas Identificados 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78694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4356" y="957263"/>
            <a:ext cx="35790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7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Falta de Control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564356" y="1164431"/>
            <a:ext cx="35790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Dificultad para monitorear el estado real de los vehículos y las tareas de mantenimiento.</a:t>
            </a:r>
            <a:endParaRPr lang="en-US" sz="83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71638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50206"/>
            <a:ext cx="35790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7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Trazabilidad Limitada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564356" y="1857375"/>
            <a:ext cx="35790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Imposibilidad de seguir el historial completo de un vehículo de manera centralizada.</a:t>
            </a:r>
            <a:endParaRPr lang="en-US" sz="83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364581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219" y="2343150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7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Problemas de Coordinación</a:t>
            </a:r>
            <a:endParaRPr lang="en-US" sz="837" dirty="0"/>
          </a:p>
        </p:txBody>
      </p:sp>
      <p:sp>
        <p:nvSpPr>
          <p:cNvPr id="12" name="Text 6"/>
          <p:cNvSpPr/>
          <p:nvPr/>
        </p:nvSpPr>
        <p:spPr>
          <a:xfrm>
            <a:off x="607219" y="2550319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Comunicación ineficiente entre choferes, supervisores y mecánicos.</a:t>
            </a:r>
            <a:endParaRPr lang="en-US" sz="83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057525"/>
            <a:ext cx="128588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1494" y="3036094"/>
            <a:ext cx="3621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7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Medición de Tiempos Deficiente</a:t>
            </a:r>
            <a:endParaRPr lang="en-US" sz="837" dirty="0"/>
          </a:p>
        </p:txBody>
      </p:sp>
      <p:sp>
        <p:nvSpPr>
          <p:cNvPr id="15" name="Text 8"/>
          <p:cNvSpPr/>
          <p:nvPr/>
        </p:nvSpPr>
        <p:spPr>
          <a:xfrm>
            <a:off x="521494" y="3243263"/>
            <a:ext cx="3621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hay registro preciso de tiempos de trabajo, pausas y esperas.</a:t>
            </a:r>
            <a:endParaRPr lang="en-US" sz="837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579019"/>
            <a:ext cx="171450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64356" y="3557588"/>
            <a:ext cx="35790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7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Vulnerabilidad de la Información</a:t>
            </a:r>
            <a:endParaRPr lang="en-US" sz="837" dirty="0"/>
          </a:p>
        </p:txBody>
      </p:sp>
      <p:sp>
        <p:nvSpPr>
          <p:cNvPr id="18" name="Text 10"/>
          <p:cNvSpPr/>
          <p:nvPr/>
        </p:nvSpPr>
        <p:spPr>
          <a:xfrm>
            <a:off x="564356" y="3764756"/>
            <a:ext cx="35790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uso de WhatsApp hace que el sistema sea vulnerable en términos de seguridad.</a:t>
            </a:r>
            <a:endParaRPr lang="en-US" sz="837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3" y="1175147"/>
            <a:ext cx="21431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Impacto del Problema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Consecuencias del Proceso Manual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57313"/>
            <a:ext cx="3857625" cy="692944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285750" y="1357313"/>
            <a:ext cx="28575" cy="692944"/>
          </a:xfrm>
          <a:prstGeom prst="rect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428750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5794" y="1428750"/>
            <a:ext cx="34361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Pérdida de Tiempo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35794" y="1635919"/>
            <a:ext cx="34361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Tiempos de registro excesivos y duplicación de tareas administrativas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85750" y="2193131"/>
            <a:ext cx="3857625" cy="521494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7"/>
          <p:cNvSpPr/>
          <p:nvPr/>
        </p:nvSpPr>
        <p:spPr>
          <a:xfrm>
            <a:off x="285750" y="2193131"/>
            <a:ext cx="28575" cy="521494"/>
          </a:xfrm>
          <a:prstGeom prst="rect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264569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5794" y="2264569"/>
            <a:ext cx="3354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Falta de Trazabilidad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35794" y="2471738"/>
            <a:ext cx="3354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Dificultad para seguir el historial completo de mantenimientos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857500"/>
            <a:ext cx="3857625" cy="521494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1"/>
          <p:cNvSpPr/>
          <p:nvPr/>
        </p:nvSpPr>
        <p:spPr>
          <a:xfrm>
            <a:off x="285750" y="2857500"/>
            <a:ext cx="28575" cy="521494"/>
          </a:xfrm>
          <a:prstGeom prst="rect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2928938"/>
            <a:ext cx="171450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794" y="2928938"/>
            <a:ext cx="32576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Errores Humanos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635794" y="3136106"/>
            <a:ext cx="32576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Incremento de errores en la captura y transferencia de datos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521869"/>
            <a:ext cx="3857625" cy="692944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5"/>
          <p:cNvSpPr/>
          <p:nvPr/>
        </p:nvSpPr>
        <p:spPr>
          <a:xfrm>
            <a:off x="285750" y="3521869"/>
            <a:ext cx="28575" cy="692944"/>
          </a:xfrm>
          <a:prstGeom prst="rect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593306"/>
            <a:ext cx="171450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5794" y="3593306"/>
            <a:ext cx="34271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Medición Limitada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635794" y="3800475"/>
            <a:ext cx="34271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Imposibilidad de medir KPIs de manera precisa y en tiempo real</a:t>
            </a:r>
            <a:endParaRPr lang="en-US" sz="837" dirty="0"/>
          </a:p>
        </p:txBody>
      </p:sp>
      <p:sp>
        <p:nvSpPr>
          <p:cNvPr id="25" name="Shape 18"/>
          <p:cNvSpPr/>
          <p:nvPr/>
        </p:nvSpPr>
        <p:spPr>
          <a:xfrm>
            <a:off x="4572000" y="957263"/>
            <a:ext cx="4286250" cy="3214688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100138"/>
            <a:ext cx="4000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Necesidad de una Solución Tecnológica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¿Por qué una plataforma digital?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78744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64456"/>
            <a:ext cx="11521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Eficiencia operativa: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1652215" y="1364456"/>
            <a:ext cx="23720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Automatización de procesos manuales para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00063" y="1535906"/>
            <a:ext cx="13861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reducir tiempos y errores.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8800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3" y="1814513"/>
            <a:ext cx="7271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Trazabilidad: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227246" y="1814513"/>
            <a:ext cx="2569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Seguimiento completo del ciclo de vida de cada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1985963"/>
            <a:ext cx="8600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mantenimiento.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78856"/>
            <a:ext cx="125016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2203" y="2264569"/>
            <a:ext cx="8503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Centralización: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332505" y="2264569"/>
            <a:ext cx="27944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Toda la información en un solo lugar, accesible para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482203" y="2436019"/>
            <a:ext cx="810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todos los roles.</a:t>
            </a:r>
            <a:endParaRPr lang="en-US" sz="83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28913"/>
            <a:ext cx="125016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82203" y="2714625"/>
            <a:ext cx="12534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Comunicación formal: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1735624" y="2714625"/>
            <a:ext cx="23759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Notificaciones automáticas que reemplazan 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482203" y="2886075"/>
            <a:ext cx="10937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uso de WhatsApp.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78969"/>
            <a:ext cx="107156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64344" y="3164681"/>
            <a:ext cx="879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Reportabilidad: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1344225" y="3164681"/>
            <a:ext cx="26650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Generación automática de informes para la toma 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464344" y="3336131"/>
            <a:ext cx="7574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decisiones.</a:t>
            </a:r>
            <a:endParaRPr lang="en-US" sz="837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29025"/>
            <a:ext cx="142875" cy="142875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500063" y="3614738"/>
            <a:ext cx="6110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Seguridad:</a:t>
            </a:r>
            <a:endParaRPr lang="en-US" sz="837" dirty="0"/>
          </a:p>
        </p:txBody>
      </p:sp>
      <p:sp>
        <p:nvSpPr>
          <p:cNvPr id="27" name="Text 18"/>
          <p:cNvSpPr/>
          <p:nvPr/>
        </p:nvSpPr>
        <p:spPr>
          <a:xfrm>
            <a:off x="1111132" y="3614738"/>
            <a:ext cx="26382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 de acceso y protección de la información 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500063" y="3786188"/>
            <a:ext cx="677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confidencial.</a:t>
            </a:r>
            <a:endParaRPr lang="en-US" sz="837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957263"/>
            <a:ext cx="4286250" cy="2406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Objetivos del Proyecto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7148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 General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4714875" cy="728663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285750" y="1300163"/>
            <a:ext cx="28575" cy="728663"/>
          </a:xfrm>
          <a:prstGeom prst="rect">
            <a:avLst/>
          </a:prstGeom>
          <a:solidFill>
            <a:srgbClr val="0057B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392906" y="1407319"/>
            <a:ext cx="4500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Desarrollar una plataforma tecnológica que gestione de manera eficiente y centralizada el ingreso de vehículos al taller, optimizando tiempos, mejorando la comunicación y asegurando la trazabilidad de la información.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285750" y="2200275"/>
            <a:ext cx="47148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Objetivos Específicos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43175"/>
            <a:ext cx="128588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85775" y="2543175"/>
            <a:ext cx="4514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Diseñar un sistema de agenda para programación de ingresos, evitando solapamientos.</a:t>
            </a:r>
            <a:endParaRPr lang="en-US" sz="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71800"/>
            <a:ext cx="128588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5775" y="2971800"/>
            <a:ext cx="32715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perfiles de usuario con permisos diferenciados.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228975"/>
            <a:ext cx="128588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5775" y="3228975"/>
            <a:ext cx="41315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Desarrollar funcionalidades para gestión en tiempo real de estados y pausas.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486150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85775" y="3486150"/>
            <a:ext cx="32403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Integrar subida y consulta de documentos, fotos e informes.</a:t>
            </a:r>
            <a:endParaRPr lang="en-US" sz="837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743325"/>
            <a:ext cx="128588" cy="1285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85775" y="3743325"/>
            <a:ext cx="26803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Configurar sistema de notificaciones automáticas.</a:t>
            </a:r>
            <a:endParaRPr lang="en-US" sz="837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00500"/>
            <a:ext cx="128588" cy="1285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85775" y="4000500"/>
            <a:ext cx="39065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Generar reportes automáticos sobre tiempos, productividad y repuestos.</a:t>
            </a:r>
            <a:endParaRPr lang="en-US" sz="837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1644709"/>
            <a:ext cx="3429000" cy="1925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Criterios de Éxito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¿Cómo mediremos el éxito?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489472"/>
            <a:ext cx="285750" cy="285750"/>
          </a:xfrm>
          <a:prstGeom prst="ellipse">
            <a:avLst/>
          </a:prstGeom>
          <a:solidFill>
            <a:srgbClr val="0057B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575197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357313"/>
            <a:ext cx="34647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Reducción de tiempos de registro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78656" y="1564481"/>
            <a:ext cx="34647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Disminución de al menos un 40% en los tiempos de registro de vehículos.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182416"/>
            <a:ext cx="285750" cy="285750"/>
          </a:xfrm>
          <a:prstGeom prst="ellipse">
            <a:avLst/>
          </a:prstGeom>
          <a:solidFill>
            <a:srgbClr val="0057B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9" y="2268141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050256"/>
            <a:ext cx="34647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Acceso en tiempo real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78656" y="2257425"/>
            <a:ext cx="34647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Información de cada vehículo disponible inmediatamente para todos los usuarios autorizados.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2875359"/>
            <a:ext cx="285750" cy="285750"/>
          </a:xfrm>
          <a:prstGeom prst="ellipse">
            <a:avLst/>
          </a:prstGeom>
          <a:solidFill>
            <a:srgbClr val="0057B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961084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8656" y="2743200"/>
            <a:ext cx="34647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Disminución de errores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678656" y="2950369"/>
            <a:ext cx="34647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Reducción significativa de errores y duplicaciones de datos en el proceso.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285750" y="3568303"/>
            <a:ext cx="285750" cy="285750"/>
          </a:xfrm>
          <a:prstGeom prst="ellipse">
            <a:avLst/>
          </a:prstGeom>
          <a:solidFill>
            <a:srgbClr val="0057B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654028"/>
            <a:ext cx="14287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8656" y="3436144"/>
            <a:ext cx="34647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Mejor coordinación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678656" y="3643313"/>
            <a:ext cx="34647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Comunicación efectiva entre choferes, supervisores y mecánicos.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95726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Conclusiones 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Resumen del Diagnóstico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78744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57313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proceso manual actual genera problemas de control, trazabilidad, coordinación y medición de tiempos.</a:t>
            </a:r>
            <a:endParaRPr lang="en-US" sz="83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8800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807369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transformación digital es necesaria para optimizar la operación y mejorar la eficiencia.</a:t>
            </a:r>
            <a:endParaRPr lang="en-US" sz="83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78856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0063" y="225742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plataforma centralizada permitirá reducir tiempos, errores y mejorar la comunicación entre roles.</a:t>
            </a:r>
            <a:endParaRPr lang="en-US" sz="837" dirty="0"/>
          </a:p>
        </p:txBody>
      </p:sp>
      <p:sp>
        <p:nvSpPr>
          <p:cNvPr id="11" name="Shape 5"/>
          <p:cNvSpPr/>
          <p:nvPr/>
        </p:nvSpPr>
        <p:spPr>
          <a:xfrm>
            <a:off x="285750" y="2814638"/>
            <a:ext cx="3857625" cy="1635919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6"/>
          <p:cNvSpPr/>
          <p:nvPr/>
        </p:nvSpPr>
        <p:spPr>
          <a:xfrm>
            <a:off x="392906" y="2921794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Pasos</a:t>
            </a:r>
            <a:endParaRPr lang="en-US" sz="837" dirty="0"/>
          </a:p>
        </p:txBody>
      </p:sp>
      <p:sp>
        <p:nvSpPr>
          <p:cNvPr id="13" name="Shape 7"/>
          <p:cNvSpPr/>
          <p:nvPr/>
        </p:nvSpPr>
        <p:spPr>
          <a:xfrm>
            <a:off x="392906" y="3261122"/>
            <a:ext cx="160037" cy="178594"/>
          </a:xfrm>
          <a:prstGeom prst="ellipse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8"/>
          <p:cNvSpPr/>
          <p:nvPr/>
        </p:nvSpPr>
        <p:spPr>
          <a:xfrm>
            <a:off x="392906" y="3261122"/>
            <a:ext cx="160037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5" name="Text 9"/>
          <p:cNvSpPr/>
          <p:nvPr/>
        </p:nvSpPr>
        <p:spPr>
          <a:xfrm>
            <a:off x="624380" y="3178969"/>
            <a:ext cx="34118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Levantamiento detallado de requisitos con todos los roles involucrados</a:t>
            </a:r>
            <a:endParaRPr lang="en-US" sz="837" dirty="0"/>
          </a:p>
        </p:txBody>
      </p:sp>
      <p:sp>
        <p:nvSpPr>
          <p:cNvPr id="16" name="Shape 10"/>
          <p:cNvSpPr/>
          <p:nvPr/>
        </p:nvSpPr>
        <p:spPr>
          <a:xfrm>
            <a:off x="392906" y="3593306"/>
            <a:ext cx="178594" cy="178594"/>
          </a:xfrm>
          <a:prstGeom prst="ellipse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1"/>
          <p:cNvSpPr/>
          <p:nvPr/>
        </p:nvSpPr>
        <p:spPr>
          <a:xfrm>
            <a:off x="392906" y="3593306"/>
            <a:ext cx="17859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8" name="Text 12"/>
          <p:cNvSpPr/>
          <p:nvPr/>
        </p:nvSpPr>
        <p:spPr>
          <a:xfrm>
            <a:off x="642938" y="3596878"/>
            <a:ext cx="20922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Diseño de arquitectura y base de datos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392906" y="3843338"/>
            <a:ext cx="178594" cy="178594"/>
          </a:xfrm>
          <a:prstGeom prst="ellipse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4"/>
          <p:cNvSpPr/>
          <p:nvPr/>
        </p:nvSpPr>
        <p:spPr>
          <a:xfrm>
            <a:off x="392906" y="3843338"/>
            <a:ext cx="17859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642938" y="3846909"/>
            <a:ext cx="31924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Desarrollo de la plataforma con metodología ágil (8 sprints)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392906" y="4093369"/>
            <a:ext cx="178594" cy="178594"/>
          </a:xfrm>
          <a:prstGeom prst="ellipse">
            <a:avLst/>
          </a:prstGeom>
          <a:solidFill>
            <a:srgbClr val="E3293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Text 17"/>
          <p:cNvSpPr/>
          <p:nvPr/>
        </p:nvSpPr>
        <p:spPr>
          <a:xfrm>
            <a:off x="392906" y="4093369"/>
            <a:ext cx="17859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18"/>
          <p:cNvSpPr/>
          <p:nvPr/>
        </p:nvSpPr>
        <p:spPr>
          <a:xfrm>
            <a:off x="642938" y="4096941"/>
            <a:ext cx="22507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Implementación y capacitación a usuarios</a:t>
            </a:r>
            <a:endParaRPr lang="en-US" sz="837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5726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702</Words>
  <Application>Microsoft Office PowerPoint</Application>
  <PresentationFormat>Presentación en pantalla (16:9)</PresentationFormat>
  <Paragraphs>117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Noto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Yordano Jesus Cartagena Silva</cp:lastModifiedBy>
  <cp:revision>3</cp:revision>
  <dcterms:created xsi:type="dcterms:W3CDTF">2025-09-09T19:40:30Z</dcterms:created>
  <dcterms:modified xsi:type="dcterms:W3CDTF">2025-09-10T19:57:59Z</dcterms:modified>
</cp:coreProperties>
</file>